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8"/>
  </p:notesMasterIdLst>
  <p:handoutMasterIdLst>
    <p:handoutMasterId r:id="rId19"/>
  </p:handoutMasterIdLst>
  <p:sldIdLst>
    <p:sldId id="1455" r:id="rId5"/>
    <p:sldId id="1458" r:id="rId6"/>
    <p:sldId id="1465" r:id="rId7"/>
    <p:sldId id="1463" r:id="rId8"/>
    <p:sldId id="1467" r:id="rId9"/>
    <p:sldId id="1468" r:id="rId10"/>
    <p:sldId id="1469" r:id="rId11"/>
    <p:sldId id="1476" r:id="rId12"/>
    <p:sldId id="1471" r:id="rId13"/>
    <p:sldId id="1472" r:id="rId14"/>
    <p:sldId id="1473" r:id="rId15"/>
    <p:sldId id="1474" r:id="rId16"/>
    <p:sldId id="145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626610-471E-061E-F277-717A7F50AF8D}" name="Nelė Šimoliūnė" initials="NŠ" userId="S::Nele.Simoliune@tetas.lt::48f27a70-d3f5-467d-ab78-652df393bd19" providerId="AD"/>
  <p188:author id="{44539A6B-76C3-7A92-7E60-4D7D812BBCF8}" name="Ieva Kuode" initials="IK" userId="S::ieva.kuode@epsog.lt::c0c40868-15e2-4e78-ad42-542e84b0706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5659"/>
    <a:srgbClr val="87CDF0"/>
    <a:srgbClr val="2E3642"/>
    <a:srgbClr val="005BAA"/>
    <a:srgbClr val="00B260"/>
    <a:srgbClr val="00C2F3"/>
    <a:srgbClr val="2B398B"/>
    <a:srgbClr val="6BC17F"/>
    <a:srgbClr val="EF4056"/>
    <a:srgbClr val="00B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0"/>
    <p:restoredTop sz="94780"/>
  </p:normalViewPr>
  <p:slideViewPr>
    <p:cSldViewPr snapToGrid="0">
      <p:cViewPr varScale="1">
        <p:scale>
          <a:sx n="124" d="100"/>
          <a:sy n="124" d="100"/>
        </p:scale>
        <p:origin x="3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3552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6FF29F-8048-A649-860E-034B2313FF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">
                <a:schemeClr val="accent2"/>
              </a:gs>
              <a:gs pos="46000">
                <a:schemeClr val="accent1"/>
              </a:gs>
              <a:gs pos="100000">
                <a:schemeClr val="accent5"/>
              </a:gs>
              <a:gs pos="87000">
                <a:schemeClr val="tx2"/>
              </a:gs>
            </a:gsLst>
            <a:lin ang="8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E9A28D9-E2E8-D44C-9BC9-E8953F8D5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44D9CD-0112-2A47-A2AE-F5FFC3C96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7" y="627317"/>
            <a:ext cx="3009900" cy="7493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2B25BF1-AB49-6D44-ABB2-141B1D5B42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A9CA09-8607-4244-9594-1916AC914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8D1EB-061E-AD45-99D0-7E41F7DDD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84D82F9C-CD71-FD4B-83D9-CE7CE138D1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7D6F95-2731-C64B-A581-3F7A0A174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5" y="623397"/>
            <a:ext cx="3009900" cy="7493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F6EF72C-B48E-9444-984D-FA929EA8ED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36205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31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CF7D7BB-FA30-444C-9372-6296F4BC0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t="5521"/>
          <a:stretch/>
        </p:blipFill>
        <p:spPr>
          <a:xfrm>
            <a:off x="0" y="-7144"/>
            <a:ext cx="12188042" cy="686514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DD59B27-53F8-2446-8C3E-ED9BA2C25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3631067B-0529-8246-8EE9-22DCEA61B6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676B1A-9288-6B4D-92A7-3649AAB82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7" y="627317"/>
            <a:ext cx="3009900" cy="7493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65FADAA-2067-0442-A268-310CCC47D6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1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chemeClr val="tx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08F83A-984E-A34C-9AA8-38E2664C0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5" r="16704"/>
          <a:stretch/>
        </p:blipFill>
        <p:spPr>
          <a:xfrm>
            <a:off x="1199847" y="0"/>
            <a:ext cx="10992153" cy="68672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FED785-0E4F-6249-B22E-32F4AF5C7C2B}"/>
              </a:ext>
            </a:extLst>
          </p:cNvPr>
          <p:cNvSpPr/>
          <p:nvPr userDrawn="1"/>
        </p:nvSpPr>
        <p:spPr>
          <a:xfrm>
            <a:off x="0" y="0"/>
            <a:ext cx="12192000" cy="6876473"/>
          </a:xfrm>
          <a:prstGeom prst="rect">
            <a:avLst/>
          </a:prstGeom>
          <a:gradFill>
            <a:gsLst>
              <a:gs pos="45000">
                <a:srgbClr val="F9F9F9">
                  <a:alpha val="65859"/>
                </a:srgbClr>
              </a:gs>
              <a:gs pos="62000">
                <a:schemeClr val="tx1">
                  <a:alpha val="0"/>
                </a:schemeClr>
              </a:gs>
              <a:gs pos="30000">
                <a:schemeClr val="tx1">
                  <a:lumMod val="9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4971378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E9A28D9-E2E8-D44C-9BC9-E8953F8D5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25CAA9-0A37-0D4D-9835-BAF1BA1C66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5" y="623397"/>
            <a:ext cx="3009900" cy="7493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7CDD132-200F-864C-A498-CED62269EF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3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EBDAF98-20B2-474A-9CFC-80AEF11B33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1"/>
          <a:stretch/>
        </p:blipFill>
        <p:spPr>
          <a:xfrm>
            <a:off x="2183329" y="0"/>
            <a:ext cx="10008672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FED785-0E4F-6249-B22E-32F4AF5C7C2B}"/>
              </a:ext>
            </a:extLst>
          </p:cNvPr>
          <p:cNvSpPr/>
          <p:nvPr userDrawn="1"/>
        </p:nvSpPr>
        <p:spPr>
          <a:xfrm>
            <a:off x="-287079" y="0"/>
            <a:ext cx="12475120" cy="6876473"/>
          </a:xfrm>
          <a:prstGeom prst="rect">
            <a:avLst/>
          </a:prstGeom>
          <a:gradFill>
            <a:gsLst>
              <a:gs pos="78000">
                <a:schemeClr val="tx1">
                  <a:alpha val="0"/>
                </a:schemeClr>
              </a:gs>
              <a:gs pos="54000">
                <a:srgbClr val="F9F9F9">
                  <a:alpha val="73836"/>
                </a:srgbClr>
              </a:gs>
              <a:gs pos="39000">
                <a:schemeClr val="tx1">
                  <a:lumMod val="95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4971378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E9A28D9-E2E8-D44C-9BC9-E8953F8D5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25CAA9-0A37-0D4D-9835-BAF1BA1C66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5" y="623397"/>
            <a:ext cx="3009900" cy="7493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C05A009-C4C1-8546-B4F7-A08700DBB4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3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4" y="641075"/>
            <a:ext cx="9297610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0" i="0" spc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i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E273BB-557F-1942-A295-53B0F9304784}"/>
              </a:ext>
            </a:extLst>
          </p:cNvPr>
          <p:cNvCxnSpPr>
            <a:cxnSpLocks/>
          </p:cNvCxnSpPr>
          <p:nvPr userDrawn="1"/>
        </p:nvCxnSpPr>
        <p:spPr>
          <a:xfrm>
            <a:off x="10179889" y="0"/>
            <a:ext cx="0" cy="1251938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5D86B211-B93D-9E4D-8ABE-449329A17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224" y="299212"/>
            <a:ext cx="1524795" cy="844083"/>
          </a:xfrm>
          <a:prstGeom prst="rect">
            <a:avLst/>
          </a:prstGeom>
        </p:spPr>
      </p:pic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E9B9425A-BE9F-F345-A89B-E2513A7345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2523" y="6470443"/>
            <a:ext cx="419932" cy="24765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B26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737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4" y="641075"/>
            <a:ext cx="9502936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0" i="0" spc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4151129" cy="433819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i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0CA5FB-B8DE-0D4B-80DA-B9DA59FEC397}"/>
              </a:ext>
            </a:extLst>
          </p:cNvPr>
          <p:cNvCxnSpPr>
            <a:cxnSpLocks/>
          </p:cNvCxnSpPr>
          <p:nvPr userDrawn="1"/>
        </p:nvCxnSpPr>
        <p:spPr>
          <a:xfrm>
            <a:off x="10179889" y="0"/>
            <a:ext cx="0" cy="1251938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2C9A5CD-9134-A542-BA5B-3D9BB3D5B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224" y="299212"/>
            <a:ext cx="1524795" cy="844083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55D8FC2-F295-CD4E-B19B-D8BB14A959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79153" y="6470443"/>
            <a:ext cx="419932" cy="24765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B26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879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73A6E9C-223B-0C41-92F0-2944E8698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6205" y="-7144"/>
            <a:ext cx="8270083" cy="68819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DDF54B-6C58-C942-82EE-ED5E857476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5" y="545572"/>
            <a:ext cx="2146448" cy="53434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1E0BE44-FD3F-7942-B2D9-D28BF306A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2894968"/>
            <a:ext cx="9398000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ctr">
              <a:defRPr sz="4000" b="0" i="0" spc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9860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099" y="1875320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49" y="434699"/>
            <a:ext cx="10401300" cy="7182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710" r:id="rId2"/>
    <p:sldLayoutId id="2147483718" r:id="rId3"/>
    <p:sldLayoutId id="2147483716" r:id="rId4"/>
    <p:sldLayoutId id="2147483717" r:id="rId5"/>
    <p:sldLayoutId id="2147483699" r:id="rId6"/>
    <p:sldLayoutId id="2147483719" r:id="rId7"/>
    <p:sldLayoutId id="214748370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 spc="0" baseline="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B260"/>
        </a:buClr>
        <a:buFont typeface="Arial" panose="020B0604020202020204" pitchFamily="34" charset="0"/>
        <a:buChar char="•"/>
        <a:defRPr sz="28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24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20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18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18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5AFAE72A-DF4A-44CD-91E0-7EA128DE2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</p:spPr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 PAVADINIMAS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1580B21-EED2-4947-8C43-F5293ED45A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/>
          <a:lstStyle/>
          <a:p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Vilnius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8FF41A63-6148-44F6-89A1-449E4FE4DDB6}"/>
              </a:ext>
            </a:extLst>
          </p:cNvPr>
          <p:cNvSpPr txBox="1">
            <a:spLocks/>
          </p:cNvSpPr>
          <p:nvPr/>
        </p:nvSpPr>
        <p:spPr>
          <a:xfrm>
            <a:off x="536287" y="1399975"/>
            <a:ext cx="9448222" cy="151401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STUDIJ</a:t>
            </a:r>
            <a:r>
              <a:rPr lang="lt-LT" sz="1800" dirty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Ų</a:t>
            </a:r>
            <a:r>
              <a:rPr lang="en-US" sz="1800" dirty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PROGRAMOS PAVADINIMAS</a:t>
            </a:r>
            <a:endParaRPr lang="en-LT" sz="1800" dirty="0">
              <a:solidFill>
                <a:srgbClr val="005B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51EEB218-1510-4A19-A8D8-221E0F582595}"/>
              </a:ext>
            </a:extLst>
          </p:cNvPr>
          <p:cNvSpPr txBox="1">
            <a:spLocks/>
          </p:cNvSpPr>
          <p:nvPr/>
        </p:nvSpPr>
        <p:spPr>
          <a:xfrm>
            <a:off x="536287" y="3469605"/>
            <a:ext cx="9448222" cy="151401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 err="1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Darbo</a:t>
            </a:r>
            <a:r>
              <a:rPr lang="en-US" sz="1800" dirty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autorius</a:t>
            </a:r>
            <a:endParaRPr lang="en-LT" sz="1800" dirty="0">
              <a:solidFill>
                <a:srgbClr val="005B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9BF43950-49AF-4C40-865A-78DD4F5CA615}"/>
              </a:ext>
            </a:extLst>
          </p:cNvPr>
          <p:cNvSpPr txBox="1">
            <a:spLocks/>
          </p:cNvSpPr>
          <p:nvPr/>
        </p:nvSpPr>
        <p:spPr>
          <a:xfrm>
            <a:off x="536287" y="4186009"/>
            <a:ext cx="9448222" cy="151401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 err="1">
                <a:solidFill>
                  <a:srgbClr val="005BAA"/>
                </a:solidFill>
              </a:rPr>
              <a:t>Da</a:t>
            </a:r>
            <a:r>
              <a:rPr lang="en-US" sz="1800" dirty="0" err="1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rbo</a:t>
            </a:r>
            <a:r>
              <a:rPr lang="en-US" sz="1800" dirty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vadovas</a:t>
            </a:r>
            <a:endParaRPr lang="en-LT" sz="1800" dirty="0">
              <a:solidFill>
                <a:srgbClr val="005B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237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Empirinio tyrimo apibendrinimas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57F11D-7087-47C1-839A-603DBA1D5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/>
          <a:lstStyle/>
          <a:p>
            <a:pPr algn="just"/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Gautų empirinio tyrimo duomenų analizės apibendrinimas (pateikiami svarbiausi tyrimo metu gauti rezultatai).</a:t>
            </a:r>
          </a:p>
        </p:txBody>
      </p:sp>
    </p:spTree>
    <p:extLst>
      <p:ext uri="{BB962C8B-B14F-4D97-AF65-F5344CB8AC3E}">
        <p14:creationId xmlns:p14="http://schemas.microsoft.com/office/powerpoint/2010/main" val="408007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Išvados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57F11D-7087-47C1-839A-603DBA1D5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/>
          <a:lstStyle/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Išvados atitinka darbo uždavinius (kiek buvo uždavinių, tiek turi būti ir išvadų).</a:t>
            </a:r>
          </a:p>
        </p:txBody>
      </p:sp>
    </p:spTree>
    <p:extLst>
      <p:ext uri="{BB962C8B-B14F-4D97-AF65-F5344CB8AC3E}">
        <p14:creationId xmlns:p14="http://schemas.microsoft.com/office/powerpoint/2010/main" val="459403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Rekomendacijos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57F11D-7087-47C1-839A-603DBA1D5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Tikslios, konkrečios, praktikams naudingos rekomendacijos, kylančios iš Jūsų darbo.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Nurodykite, kam skiriamos rekomendacijos.</a:t>
            </a:r>
          </a:p>
        </p:txBody>
      </p:sp>
    </p:spTree>
    <p:extLst>
      <p:ext uri="{BB962C8B-B14F-4D97-AF65-F5344CB8AC3E}">
        <p14:creationId xmlns:p14="http://schemas.microsoft.com/office/powerpoint/2010/main" val="361610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5AFAE72A-DF4A-44CD-91E0-7EA128DE2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</p:spPr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 PAVADINIMAS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1580B21-EED2-4947-8C43-F5293ED45A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/>
          <a:lstStyle/>
          <a:p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Vilnius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8FF41A63-6148-44F6-89A1-449E4FE4DDB6}"/>
              </a:ext>
            </a:extLst>
          </p:cNvPr>
          <p:cNvSpPr txBox="1">
            <a:spLocks/>
          </p:cNvSpPr>
          <p:nvPr/>
        </p:nvSpPr>
        <p:spPr>
          <a:xfrm>
            <a:off x="536287" y="1399975"/>
            <a:ext cx="9448222" cy="151401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STUDIJ</a:t>
            </a:r>
            <a:r>
              <a:rPr lang="lt-LT" sz="1800" dirty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Ų</a:t>
            </a:r>
            <a:r>
              <a:rPr lang="en-US" sz="1800" dirty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PROGRAMOS PAVADINIMAS</a:t>
            </a:r>
            <a:endParaRPr lang="en-LT" sz="1800" dirty="0">
              <a:solidFill>
                <a:srgbClr val="005B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51EEB218-1510-4A19-A8D8-221E0F582595}"/>
              </a:ext>
            </a:extLst>
          </p:cNvPr>
          <p:cNvSpPr txBox="1">
            <a:spLocks/>
          </p:cNvSpPr>
          <p:nvPr/>
        </p:nvSpPr>
        <p:spPr>
          <a:xfrm>
            <a:off x="536287" y="3469605"/>
            <a:ext cx="9448222" cy="151401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 err="1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Darbo</a:t>
            </a:r>
            <a:r>
              <a:rPr lang="en-US" sz="1800" dirty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autorius</a:t>
            </a:r>
            <a:endParaRPr lang="en-LT" sz="1800" dirty="0">
              <a:solidFill>
                <a:srgbClr val="005B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9BF43950-49AF-4C40-865A-78DD4F5CA615}"/>
              </a:ext>
            </a:extLst>
          </p:cNvPr>
          <p:cNvSpPr txBox="1">
            <a:spLocks/>
          </p:cNvSpPr>
          <p:nvPr/>
        </p:nvSpPr>
        <p:spPr>
          <a:xfrm>
            <a:off x="536287" y="4186009"/>
            <a:ext cx="9448222" cy="151401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 err="1">
                <a:solidFill>
                  <a:srgbClr val="005BAA"/>
                </a:solidFill>
              </a:rPr>
              <a:t>Da</a:t>
            </a:r>
            <a:r>
              <a:rPr lang="en-US" sz="1800" dirty="0" err="1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rbo</a:t>
            </a:r>
            <a:r>
              <a:rPr lang="en-US" sz="1800" dirty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vadovas</a:t>
            </a:r>
            <a:endParaRPr lang="en-LT" sz="1800" dirty="0">
              <a:solidFill>
                <a:srgbClr val="005B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57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8DD7-F9A5-6E49-BE34-0CFCB4EB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6AB97-0ADC-6F4A-BF25-6128C3DED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2885366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Paaiškinkite, koks problemos kontekstas. Kokie kyla klausimai, į kuriuos nėra/trūksta atsakymų.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Įvardinkite tyrimo klausimus/-ą ar problemas/-ą, kurias tyrėte darbe (tyrimo problema gali būti užrašoma kaip klausimas  ar teiginys).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LT" dirty="0"/>
          </a:p>
          <a:p>
            <a:endParaRPr lang="en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F71F4-76E0-F346-8A50-B67DD11C1D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344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8DD7-F9A5-6E49-BE34-0CFCB4EB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Temos aktualumas 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6AB97-0ADC-6F4A-BF25-6128C3DED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aaiškinkite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kodėl ši tema yra aktuali jūsų profesiniame lauke šiuo metu.</a:t>
            </a:r>
          </a:p>
          <a:p>
            <a:endParaRPr lang="en-LT" dirty="0"/>
          </a:p>
          <a:p>
            <a:endParaRPr lang="en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F71F4-76E0-F346-8A50-B67DD11C1D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98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Darbo tikslas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57F11D-7087-47C1-839A-603DBA1D5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Tikslas gali būti tik vienas! Tikslo formuluotė pradedama vienu aktyviuoju veiksmažodžiu.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969637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4" y="641075"/>
            <a:ext cx="9297610" cy="610863"/>
          </a:xfrm>
        </p:spPr>
        <p:txBody>
          <a:bodyPr/>
          <a:lstStyle/>
          <a:p>
            <a:r>
              <a:rPr lang="lt-LT" dirty="0"/>
              <a:t>Darbo objektas</a:t>
            </a:r>
            <a:endParaRPr lang="en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BEDB03F-12C0-49B8-813D-3C4C5DA821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163" y="1878013"/>
            <a:ext cx="10715625" cy="43386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4289440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Darbo uždaviniai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57F11D-7087-47C1-839A-603DBA1D5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(uždaviniai numeruojami)…</a:t>
            </a:r>
          </a:p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863936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4" y="641075"/>
            <a:ext cx="9442416" cy="610863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Literatūros apžvalga ir apibendrinimas (1)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57F11D-7087-47C1-839A-603DBA1D5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LT" dirty="0"/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2844870F-9245-4501-9947-AA537234F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454" y="6216925"/>
            <a:ext cx="104621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Nurodykite</a:t>
            </a:r>
            <a:r>
              <a:rPr lang="en-US" altLang="en-US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pagrindin</a:t>
            </a:r>
            <a:r>
              <a:rPr lang="lt-LT" altLang="en-US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ės, svarbiausios literatūros autorius (su metais). Pavyzdžiui, Žydžiūnaitė (2015).</a:t>
            </a:r>
            <a:endParaRPr lang="en-US" altLang="en-US" sz="18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696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4" y="641075"/>
            <a:ext cx="9442416" cy="610863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Literatūros apžvalga ir apibendrinimas (2)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57F11D-7087-47C1-839A-603DBA1D5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LT" dirty="0"/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2844870F-9245-4501-9947-AA537234F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454" y="6216925"/>
            <a:ext cx="104621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Nurodykite</a:t>
            </a:r>
            <a:r>
              <a:rPr lang="en-US" altLang="en-US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pagrindin</a:t>
            </a:r>
            <a:r>
              <a:rPr lang="lt-LT" altLang="en-US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ės, svarbiausios literatūros autorius (su metais). Pavyzdžiui, Žydžiūnaitė (2015).</a:t>
            </a:r>
            <a:endParaRPr lang="en-US" altLang="en-US" sz="18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49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Empirinio tyrimo instrumentas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57F11D-7087-47C1-839A-603DBA1D5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Trumpai pristatykite tyrimo instrumentą/-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Paaiškinkite, kodėl tokį instrumentą pasirinkote.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Įvardinkite, kokia tyrimo imtis ir kokie buvo tiriamųjų atrankos kriterijai.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Paaiškinkite, kaip buvo užtikrinta tyrimo etika.</a:t>
            </a:r>
          </a:p>
        </p:txBody>
      </p:sp>
    </p:spTree>
    <p:extLst>
      <p:ext uri="{BB962C8B-B14F-4D97-AF65-F5344CB8AC3E}">
        <p14:creationId xmlns:p14="http://schemas.microsoft.com/office/powerpoint/2010/main" val="224465386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VIKO">
      <a:dk1>
        <a:srgbClr val="000000"/>
      </a:dk1>
      <a:lt1>
        <a:srgbClr val="FFFFFF"/>
      </a:lt1>
      <a:dk2>
        <a:srgbClr val="E4E4E4"/>
      </a:dk2>
      <a:lt2>
        <a:srgbClr val="005BAA"/>
      </a:lt2>
      <a:accent1>
        <a:srgbClr val="00C1F3"/>
      </a:accent1>
      <a:accent2>
        <a:srgbClr val="00B25F"/>
      </a:accent2>
      <a:accent3>
        <a:srgbClr val="D7F2D7"/>
      </a:accent3>
      <a:accent4>
        <a:srgbClr val="CCD9EA"/>
      </a:accent4>
      <a:accent5>
        <a:srgbClr val="0C3083"/>
      </a:accent5>
      <a:accent6>
        <a:srgbClr val="EF4056"/>
      </a:accent6>
      <a:hlink>
        <a:srgbClr val="7EA3D9"/>
      </a:hlink>
      <a:folHlink>
        <a:srgbClr val="6F7E8B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C_Win32_MW_JS_SL_v2.potx" id="{230A82CA-9023-4220-9E5B-0E652CF31B20}" vid="{96196EC2-C392-482E-BF29-9BD12A6266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8a87508c-754d-4bdb-8420-206a681f3c29" xsi:nil="true"/>
    <lcf76f155ced4ddcb4097134ff3c332f xmlns="8a87508c-754d-4bdb-8420-206a681f3c29">
      <Terms xmlns="http://schemas.microsoft.com/office/infopath/2007/PartnerControls"/>
    </lcf76f155ced4ddcb4097134ff3c332f>
    <TaxCatchAll xmlns="d4b2a7a9-ac0f-4565-a13d-7a7209bb2f1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E4195D7D66F47B999B2482BB31ADC" ma:contentTypeVersion="16" ma:contentTypeDescription="Create a new document." ma:contentTypeScope="" ma:versionID="5d2edf748471db6148685243559578c4">
  <xsd:schema xmlns:xsd="http://www.w3.org/2001/XMLSchema" xmlns:xs="http://www.w3.org/2001/XMLSchema" xmlns:p="http://schemas.microsoft.com/office/2006/metadata/properties" xmlns:ns2="d4b2a7a9-ac0f-4565-a13d-7a7209bb2f13" xmlns:ns3="8a87508c-754d-4bdb-8420-206a681f3c29" targetNamespace="http://schemas.microsoft.com/office/2006/metadata/properties" ma:root="true" ma:fieldsID="4b89422ef2d3f289b7d3f63b683c9c90" ns2:_="" ns3:_="">
    <xsd:import namespace="d4b2a7a9-ac0f-4565-a13d-7a7209bb2f13"/>
    <xsd:import namespace="8a87508c-754d-4bdb-8420-206a681f3c2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2a7a9-ac0f-4565-a13d-7a7209bb2f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78c9578-0b96-4c2d-93a6-eb301b547ad5}" ma:internalName="TaxCatchAll" ma:showField="CatchAllData" ma:web="d4b2a7a9-ac0f-4565-a13d-7a7209bb2f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87508c-754d-4bdb-8420-206a681f3c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fdca688-8fbb-4411-b357-f76f2a7c38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EC1AB0-9704-404D-B6D3-819D938AC55B}">
  <ds:schemaRefs>
    <ds:schemaRef ds:uri="http://www.w3.org/XML/1998/namespace"/>
    <ds:schemaRef ds:uri="8a87508c-754d-4bdb-8420-206a681f3c29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d4b2a7a9-ac0f-4565-a13d-7a7209bb2f1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2887FA3-2906-4042-B834-8B57B3E6D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b2a7a9-ac0f-4565-a13d-7a7209bb2f13"/>
    <ds:schemaRef ds:uri="8a87508c-754d-4bdb-8420-206a681f3c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{FF045F66-E351-2942-9E1E-04A6E8AF3A09}tf16401378</Template>
  <TotalTime>3931</TotalTime>
  <Words>257</Words>
  <Application>Microsoft Office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Franklin Gothic Book</vt:lpstr>
      <vt:lpstr>Roboto</vt:lpstr>
      <vt:lpstr>Times New Roman</vt:lpstr>
      <vt:lpstr>Theme1</vt:lpstr>
      <vt:lpstr>BD PAVADINIMAS</vt:lpstr>
      <vt:lpstr>Problema</vt:lpstr>
      <vt:lpstr>Temos aktualumas </vt:lpstr>
      <vt:lpstr>Darbo tikslas</vt:lpstr>
      <vt:lpstr>Darbo objektas</vt:lpstr>
      <vt:lpstr>Darbo uždaviniai</vt:lpstr>
      <vt:lpstr>Literatūros apžvalga ir apibendrinimas (1)</vt:lpstr>
      <vt:lpstr>Literatūros apžvalga ir apibendrinimas (2)</vt:lpstr>
      <vt:lpstr>Empirinio tyrimo instrumentas</vt:lpstr>
      <vt:lpstr>Empirinio tyrimo apibendrinimas</vt:lpstr>
      <vt:lpstr>Išvados</vt:lpstr>
      <vt:lpstr>Rekomendacijos</vt:lpstr>
      <vt:lpstr>BD PAVADINIMAS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Review</dc:title>
  <dc:creator>Nelė Šimoliūnė</dc:creator>
  <cp:lastModifiedBy>Inga Bertašienė</cp:lastModifiedBy>
  <cp:revision>108</cp:revision>
  <dcterms:created xsi:type="dcterms:W3CDTF">2022-11-07T18:51:17Z</dcterms:created>
  <dcterms:modified xsi:type="dcterms:W3CDTF">2023-04-24T11:22:35Z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0x010100FC3E4195D7D66F47B999B2482BB31ADC</vt:lpwstr>
  </property>
</Properties>
</file>